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alle" panose="020B0604020202020204" charset="0"/>
      <p:regular r:id="rId18"/>
    </p:embeddedFont>
    <p:embeddedFont>
      <p:font typeface="Barlow Condensed Bold Bold Italics" panose="020B0604020202020204" charset="0"/>
      <p:regular r:id="rId19"/>
    </p:embeddedFont>
    <p:embeddedFont>
      <p:font typeface="Bayan Bold" panose="020B0604020202020204" charset="-78"/>
      <p:regular r:id="rId20"/>
    </p:embeddedFont>
    <p:embeddedFont>
      <p:font typeface="Bayan Bold Bold" panose="020B0604020202020204" charset="-78"/>
      <p:regular r:id="rId21"/>
    </p:embeddedFont>
    <p:embeddedFont>
      <p:font typeface="BP Imperial Bold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hewy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98BA7-1401-437F-8EF2-9B460CD9E55D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4E4DC-2458-4E6F-9CC2-A712AC8F8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52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5292" y="2349269"/>
            <a:ext cx="9534008" cy="3553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7200">
                <a:solidFill>
                  <a:srgbClr val="6C64B9"/>
                </a:solidFill>
                <a:latin typeface="Bayan Bold Bold"/>
              </a:rPr>
              <a:t>Phân tích mạng lưới giao thông công cộng tại Thành phố Hồ Chí Minh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44218" y="6182145"/>
            <a:ext cx="9058306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Môn: Phân tích mạng xã hội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853714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749090" y="7124332"/>
            <a:ext cx="5470723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Thực hiện:</a:t>
            </a:r>
          </a:p>
          <a:p>
            <a:pPr algn="r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Huỳnh Trọng Hùng - 1712471</a:t>
            </a:r>
          </a:p>
          <a:p>
            <a:pPr algn="r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Hoàng Huy Lịch - 1712556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44218" y="7124332"/>
            <a:ext cx="4142568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GVHD: </a:t>
            </a:r>
          </a:p>
          <a:p>
            <a:pPr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Văn Chí Nam</a:t>
            </a:r>
          </a:p>
          <a:p>
            <a:pPr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Phan Thị Phương Uyên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63143" y="384554"/>
            <a:ext cx="9058306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Trường Đại học Khoa học Tự nhiên TPHCM</a:t>
            </a:r>
          </a:p>
          <a:p>
            <a:pPr algn="ctr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Khoa Công nghệ thông tin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86785" y="9191625"/>
            <a:ext cx="5272515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Ngày 16 tháng 1 năm 2021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255D201-6C2A-4609-AEAA-D81A0FFA39B8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306" y="677143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3089" t="9566" r="12623" b="9206"/>
          <a:stretch>
            <a:fillRect/>
          </a:stretch>
        </p:blipFill>
        <p:spPr>
          <a:xfrm>
            <a:off x="8934022" y="787668"/>
            <a:ext cx="7967312" cy="87116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33710" t="39010" r="46949" b="44379"/>
          <a:stretch>
            <a:fillRect/>
          </a:stretch>
        </p:blipFill>
        <p:spPr>
          <a:xfrm>
            <a:off x="2314187" y="2310839"/>
            <a:ext cx="5073386" cy="435714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14187" y="648800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Phân tích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76535" y="8780145"/>
            <a:ext cx="4618425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Nodes colored by degree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18265" y="7408545"/>
            <a:ext cx="3587738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- Ngã 6 Cộng Hòa</a:t>
            </a:r>
          </a:p>
          <a:p>
            <a:pPr algn="just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- Bến xe Chợ Lớn</a:t>
            </a:r>
          </a:p>
          <a:p>
            <a:pPr algn="just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- Hàm Nghi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68D2E33E-5121-4307-8784-2B3A0D90C071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306" y="677143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5949" t="20465" r="14133" b="19899"/>
          <a:stretch>
            <a:fillRect/>
          </a:stretch>
        </p:blipFill>
        <p:spPr>
          <a:xfrm>
            <a:off x="1473563" y="2321224"/>
            <a:ext cx="6308504" cy="53807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7045" t="19023" r="13551" b="19028"/>
          <a:stretch>
            <a:fillRect/>
          </a:stretch>
        </p:blipFill>
        <p:spPr>
          <a:xfrm>
            <a:off x="10043992" y="2223580"/>
            <a:ext cx="6247049" cy="55760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14187" y="648800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Phân tích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26722" y="8326232"/>
            <a:ext cx="4202186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Node clustering: Transit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64507" y="8326232"/>
            <a:ext cx="4697708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Node clustering: Walking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35441B0D-8624-4F75-B81E-E4F347A19C57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306" y="677143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6431" t="17740" r="12109" b="18768"/>
          <a:stretch>
            <a:fillRect/>
          </a:stretch>
        </p:blipFill>
        <p:spPr>
          <a:xfrm>
            <a:off x="1262389" y="2104727"/>
            <a:ext cx="6840314" cy="60775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589946" y="5768371"/>
            <a:ext cx="6674696" cy="328233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102703" y="1659697"/>
            <a:ext cx="9881866" cy="3038774"/>
            <a:chOff x="0" y="0"/>
            <a:chExt cx="13175821" cy="4051699"/>
          </a:xfrm>
        </p:grpSpPr>
        <p:sp>
          <p:nvSpPr>
            <p:cNvPr id="8" name="TextBox 8"/>
            <p:cNvSpPr txBox="1"/>
            <p:nvPr/>
          </p:nvSpPr>
          <p:spPr>
            <a:xfrm>
              <a:off x="457374" y="1407795"/>
              <a:ext cx="4255659" cy="2643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03"/>
                </a:lnSpc>
                <a:spcBef>
                  <a:spcPct val="0"/>
                </a:spcBef>
              </a:pPr>
              <a:r>
                <a:rPr lang="en-US" sz="13803" spc="690">
                  <a:solidFill>
                    <a:srgbClr val="79FFA0"/>
                  </a:solidFill>
                  <a:latin typeface="BP Imperial Bold"/>
                </a:rPr>
                <a:t>1422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071972" y="1937550"/>
              <a:ext cx="2643559" cy="1933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 spc="500">
                  <a:solidFill>
                    <a:srgbClr val="79FFA0"/>
                  </a:solidFill>
                  <a:latin typeface="BP Imperial Bold"/>
                </a:rPr>
                <a:t>97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202350" y="2331674"/>
              <a:ext cx="2643559" cy="1539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  <a:spcBef>
                  <a:spcPct val="0"/>
                </a:spcBef>
              </a:pPr>
              <a:r>
                <a:rPr lang="en-US" sz="8000" spc="400">
                  <a:solidFill>
                    <a:srgbClr val="79FFA0"/>
                  </a:solidFill>
                  <a:latin typeface="BP Imperial Bold"/>
                </a:rPr>
                <a:t>23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973017" y="2612166"/>
              <a:ext cx="2643559" cy="1144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spc="300">
                  <a:solidFill>
                    <a:srgbClr val="79FFA0"/>
                  </a:solidFill>
                  <a:latin typeface="BP Imperial Bold"/>
                </a:rPr>
                <a:t>15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532261" y="2686884"/>
              <a:ext cx="2643559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  <a:spcBef>
                  <a:spcPct val="0"/>
                </a:spcBef>
              </a:pPr>
              <a:r>
                <a:rPr lang="en-US" sz="5000" spc="250">
                  <a:solidFill>
                    <a:srgbClr val="79FFA0"/>
                  </a:solidFill>
                  <a:latin typeface="BP Imperial Bold"/>
                </a:rPr>
                <a:t>10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5561881" cy="1255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Kích thước các component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14187" y="648800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Phân tích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4187" y="8300085"/>
            <a:ext cx="4171411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Largest 5 Walking Connected Components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57F8A84D-8D7B-4D0C-9618-15262E993B60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539" t="26196" r="29178" b="24535"/>
          <a:stretch>
            <a:fillRect/>
          </a:stretch>
        </p:blipFill>
        <p:spPr>
          <a:xfrm>
            <a:off x="4989105" y="1801454"/>
            <a:ext cx="7448763" cy="676072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9306" y="677143"/>
            <a:ext cx="1066167" cy="982554"/>
            <a:chOff x="0" y="0"/>
            <a:chExt cx="1421555" cy="1310072"/>
          </a:xfrm>
        </p:grpSpPr>
        <p:sp>
          <p:nvSpPr>
            <p:cNvPr id="4" name="AutoShape 4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2314187" y="648800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Phân tích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96108" y="8495503"/>
            <a:ext cx="5634757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Eigenvector Centrality: Transit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D32186E-0AE2-4EF3-8DE3-D554378F46D2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8768" y="695719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373650" y="667376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Kết luận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4529865F-07C6-470E-B785-39E7FDF81B97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3696" y="1028700"/>
            <a:ext cx="10828489" cy="7329165"/>
            <a:chOff x="0" y="0"/>
            <a:chExt cx="14437985" cy="9772219"/>
          </a:xfrm>
        </p:grpSpPr>
        <p:sp>
          <p:nvSpPr>
            <p:cNvPr id="3" name="TextBox 3"/>
            <p:cNvSpPr txBox="1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35FAC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35FAC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ECB1EAD-0C0C-4AAF-9768-701B964ED837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9784" y="1908528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889784" y="3631702"/>
            <a:ext cx="1066167" cy="982554"/>
            <a:chOff x="0" y="0"/>
            <a:chExt cx="1421555" cy="1310072"/>
          </a:xfrm>
        </p:grpSpPr>
        <p:sp>
          <p:nvSpPr>
            <p:cNvPr id="6" name="AutoShape 6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889784" y="5354875"/>
            <a:ext cx="1066167" cy="982554"/>
            <a:chOff x="0" y="0"/>
            <a:chExt cx="1421555" cy="1310072"/>
          </a:xfrm>
        </p:grpSpPr>
        <p:sp>
          <p:nvSpPr>
            <p:cNvPr id="9" name="AutoShape 9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2889784" y="7078048"/>
            <a:ext cx="1066167" cy="982554"/>
            <a:chOff x="0" y="0"/>
            <a:chExt cx="1421555" cy="1310072"/>
          </a:xfrm>
        </p:grpSpPr>
        <p:sp>
          <p:nvSpPr>
            <p:cNvPr id="12" name="AutoShape 12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265276" y="4450889"/>
            <a:ext cx="5592055" cy="583611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474665" y="1880185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Giới thiệu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74665" y="3679790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Mô hình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74665" y="5326532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Phân tích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74665" y="7049705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Kết luận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DC0C9D0-62F5-49AC-AC8A-3183AEC516FD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8410" y="758916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413292" y="730573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Giới thiệu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96FB673-1EBE-4B01-8331-E7CB4F31B33A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8948" y="537423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3603" t="13391" r="12303" b="19014"/>
          <a:stretch>
            <a:fillRect/>
          </a:stretch>
        </p:blipFill>
        <p:spPr>
          <a:xfrm>
            <a:off x="7697074" y="1519977"/>
            <a:ext cx="8805083" cy="803270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53829" y="585512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Mô hình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60855" y="2195646"/>
            <a:ext cx="4221434" cy="3340684"/>
            <a:chOff x="0" y="0"/>
            <a:chExt cx="5628579" cy="445424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5497203" cy="1255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Thu thập dữ liệu GeoBoundaries của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00064" y="1821425"/>
              <a:ext cx="3915069" cy="1834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>
                  <a:solidFill>
                    <a:srgbClr val="FFE865"/>
                  </a:solidFill>
                  <a:latin typeface="Noot Bold"/>
                </a:rPr>
                <a:t>294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5664" y="3838931"/>
              <a:ext cx="5602915" cy="615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phường / xã / thị trấn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53829" y="6265966"/>
            <a:ext cx="3528275" cy="3286719"/>
            <a:chOff x="0" y="0"/>
            <a:chExt cx="4704367" cy="43822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704367" cy="615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Thực hiện hơn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5058" y="1174154"/>
              <a:ext cx="3614250" cy="1834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>
                  <a:solidFill>
                    <a:srgbClr val="FFE865"/>
                  </a:solidFill>
                  <a:latin typeface="Noot Bold"/>
                </a:rPr>
                <a:t>43K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30348" y="3126897"/>
              <a:ext cx="4043671" cy="1255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request từ Google Maps API</a:t>
              </a:r>
            </a:p>
          </p:txBody>
        </p: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119CDE4-4591-4F5D-8F34-D72D6A9DCA1B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8948" y="537423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6380" t="18204" r="13519" b="18309"/>
          <a:stretch>
            <a:fillRect/>
          </a:stretch>
        </p:blipFill>
        <p:spPr>
          <a:xfrm>
            <a:off x="768948" y="2346687"/>
            <a:ext cx="7631573" cy="69116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56238" y="6237623"/>
            <a:ext cx="663162" cy="9340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53829" y="585512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Mô hình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226146" y="1381487"/>
            <a:ext cx="3523345" cy="1930400"/>
            <a:chOff x="0" y="0"/>
            <a:chExt cx="4697793" cy="2573867"/>
          </a:xfrm>
        </p:grpSpPr>
        <p:sp>
          <p:nvSpPr>
            <p:cNvPr id="9" name="TextBox 9"/>
            <p:cNvSpPr txBox="1"/>
            <p:nvPr/>
          </p:nvSpPr>
          <p:spPr>
            <a:xfrm>
              <a:off x="0" y="190500"/>
              <a:ext cx="4697793" cy="1834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>
                  <a:solidFill>
                    <a:srgbClr val="FFE865"/>
                  </a:solidFill>
                  <a:latin typeface="Noot Bold"/>
                </a:rPr>
                <a:t>1823  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76335" y="1958552"/>
              <a:ext cx="2775133" cy="615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nodes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18790" y="3872093"/>
            <a:ext cx="4138056" cy="1930400"/>
            <a:chOff x="0" y="0"/>
            <a:chExt cx="5517409" cy="257386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90500"/>
              <a:ext cx="5517409" cy="1834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0"/>
                </a:lnSpc>
                <a:spcBef>
                  <a:spcPct val="0"/>
                </a:spcBef>
              </a:pPr>
              <a:r>
                <a:rPr lang="en-US" sz="10000">
                  <a:solidFill>
                    <a:srgbClr val="FFE865"/>
                  </a:solidFill>
                  <a:latin typeface="Noot Bold"/>
                </a:rPr>
                <a:t>18393  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11781" y="1958552"/>
              <a:ext cx="3259306" cy="615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edges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32300" y="7518820"/>
            <a:ext cx="5711037" cy="1399575"/>
            <a:chOff x="0" y="0"/>
            <a:chExt cx="7614716" cy="186610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66675"/>
              <a:ext cx="3237341" cy="615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duration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377375" y="-66675"/>
              <a:ext cx="3237341" cy="615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distance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250785"/>
              <a:ext cx="3237341" cy="615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travel mode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377375" y="1250785"/>
              <a:ext cx="3237341" cy="615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62">
                  <a:solidFill>
                    <a:srgbClr val="6C64B9"/>
                  </a:solidFill>
                  <a:latin typeface="Arialle"/>
                </a:rPr>
                <a:t>weight</a:t>
              </a:r>
            </a:p>
          </p:txBody>
        </p:sp>
      </p:grp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C6143274-4663-4D9C-BE1C-2C051DBF6FE9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8948" y="537423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71478" y="1519977"/>
            <a:ext cx="5538226" cy="15389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645293" y="6784995"/>
            <a:ext cx="2790595" cy="279059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53829" y="585512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Mô hình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2031" y="3028784"/>
            <a:ext cx="2580244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210">
                <a:solidFill>
                  <a:srgbClr val="6C64B9"/>
                </a:solidFill>
                <a:latin typeface="Bayan Bold"/>
              </a:rPr>
              <a:t>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36746" y="2107629"/>
            <a:ext cx="3339210" cy="49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6"/>
              </a:lnSpc>
            </a:pPr>
            <a:r>
              <a:rPr lang="en-US" sz="2740" spc="164">
                <a:solidFill>
                  <a:srgbClr val="6C64B9"/>
                </a:solidFill>
                <a:latin typeface="Arialle"/>
              </a:rPr>
              <a:t>Nodes and Edges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5531" y="3557104"/>
            <a:ext cx="3290425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Node Clustering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478" y="3585983"/>
            <a:ext cx="3154181" cy="725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4"/>
              </a:lnSpc>
            </a:pPr>
            <a:r>
              <a:rPr lang="en-US" sz="8783">
                <a:solidFill>
                  <a:srgbClr val="75C7FB"/>
                </a:solidFill>
                <a:latin typeface="Barlow Condensed Bold Bold Italics"/>
              </a:rPr>
              <a:t>NODE2VEC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68321" y="3544813"/>
            <a:ext cx="3188574" cy="76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2"/>
              </a:lnSpc>
            </a:pPr>
            <a:r>
              <a:rPr lang="en-US" sz="6740">
                <a:solidFill>
                  <a:srgbClr val="FF3847"/>
                </a:solidFill>
                <a:latin typeface="Barlow Condensed Bold Bold Italics"/>
              </a:rPr>
              <a:t>K-MEANS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8112" y="5340120"/>
            <a:ext cx="3087178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210">
                <a:solidFill>
                  <a:srgbClr val="6C64B9"/>
                </a:solidFill>
                <a:latin typeface="Bayan Bold"/>
              </a:rPr>
              <a:t>Accessibility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81053" y="5398540"/>
            <a:ext cx="2299380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Walkability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26573" y="5267269"/>
            <a:ext cx="988349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000">
                <a:solidFill>
                  <a:srgbClr val="000000"/>
                </a:solidFill>
                <a:latin typeface="Chewy"/>
              </a:rPr>
              <a:t>Largest connected components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8112" y="8113618"/>
            <a:ext cx="2580244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210">
                <a:solidFill>
                  <a:srgbClr val="6C64B9"/>
                </a:solidFill>
                <a:latin typeface="Bayan Bold"/>
              </a:rPr>
              <a:t>Efficiency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50018" y="7193890"/>
            <a:ext cx="4449180" cy="49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6"/>
              </a:lnSpc>
            </a:pPr>
            <a:r>
              <a:rPr lang="en-US" sz="2740" spc="164">
                <a:solidFill>
                  <a:srgbClr val="6C64B9"/>
                </a:solidFill>
                <a:latin typeface="Arialle"/>
              </a:rPr>
              <a:t>Node degree distribution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98803" y="8643366"/>
            <a:ext cx="4202186" cy="47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62">
                <a:solidFill>
                  <a:srgbClr val="6C64B9"/>
                </a:solidFill>
                <a:latin typeface="Arialle"/>
              </a:rPr>
              <a:t>Eigenvector centrality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E68E1388-B6F7-48E2-9455-19599C17B1BD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29067" y="2305057"/>
            <a:ext cx="10429865" cy="695324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9306" y="677143"/>
            <a:ext cx="1066167" cy="982554"/>
            <a:chOff x="0" y="0"/>
            <a:chExt cx="1421555" cy="1310072"/>
          </a:xfrm>
        </p:grpSpPr>
        <p:sp>
          <p:nvSpPr>
            <p:cNvPr id="4" name="AutoShape 4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2314187" y="648800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Phân tích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1688568-B545-460D-B3ED-368A463617F6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306" y="677143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1687" r="15583"/>
          <a:stretch>
            <a:fillRect/>
          </a:stretch>
        </p:blipFill>
        <p:spPr>
          <a:xfrm>
            <a:off x="8800941" y="3117713"/>
            <a:ext cx="8804552" cy="61405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10024"/>
          <a:stretch>
            <a:fillRect/>
          </a:stretch>
        </p:blipFill>
        <p:spPr>
          <a:xfrm>
            <a:off x="211380" y="2592724"/>
            <a:ext cx="8589561" cy="63643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14187" y="648800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Phân tích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EA2DCBA6-DEA4-4BDF-8486-7D90AD7B5F6F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9306" y="677143"/>
            <a:ext cx="1066167" cy="982554"/>
            <a:chOff x="0" y="0"/>
            <a:chExt cx="1421555" cy="1310072"/>
          </a:xfrm>
        </p:grpSpPr>
        <p:sp>
          <p:nvSpPr>
            <p:cNvPr id="3" name="AutoShape 3"/>
            <p:cNvSpPr/>
            <p:nvPr/>
          </p:nvSpPr>
          <p:spPr>
            <a:xfrm rot="-10800000">
              <a:off x="0" y="0"/>
              <a:ext cx="1421555" cy="1310072"/>
            </a:xfrm>
            <a:prstGeom prst="rect">
              <a:avLst/>
            </a:prstGeom>
            <a:solidFill>
              <a:srgbClr val="5D7963">
                <a:alpha val="9803"/>
              </a:srgbClr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76659" y="220917"/>
              <a:ext cx="868237" cy="868237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24090" y="2249836"/>
            <a:ext cx="11039819" cy="735987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14187" y="648800"/>
            <a:ext cx="4383946" cy="9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21"/>
              </a:lnSpc>
            </a:pPr>
            <a:r>
              <a:rPr lang="en-US" sz="5444" spc="326">
                <a:solidFill>
                  <a:srgbClr val="6C64B9"/>
                </a:solidFill>
                <a:latin typeface="Bayan Bold"/>
              </a:rPr>
              <a:t>Phân tích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23D09B0-91D9-4C33-B84E-3E8C84433FCB}"/>
              </a:ext>
            </a:extLst>
          </p:cNvPr>
          <p:cNvSpPr txBox="1"/>
          <p:nvPr/>
        </p:nvSpPr>
        <p:spPr>
          <a:xfrm>
            <a:off x="17449800" y="966978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205</Words>
  <Application>Microsoft Office PowerPoint</Application>
  <PresentationFormat>Tùy chỉnh</PresentationFormat>
  <Paragraphs>83</Paragraphs>
  <Slides>15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6" baseType="lpstr">
      <vt:lpstr>Barlow Condensed Bold Bold Italics</vt:lpstr>
      <vt:lpstr>Bayan Bold Bold</vt:lpstr>
      <vt:lpstr>Arial</vt:lpstr>
      <vt:lpstr>Arialle</vt:lpstr>
      <vt:lpstr>Calibri</vt:lpstr>
      <vt:lpstr>Chewy</vt:lpstr>
      <vt:lpstr>BP Imperial Bold</vt:lpstr>
      <vt:lpstr>Bukhari Script Bold</vt:lpstr>
      <vt:lpstr>Noot Bold</vt:lpstr>
      <vt:lpstr>Bayan 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mạng lưới giao thông công cộng tại Thành phố Hồ Chí Minh</dc:title>
  <cp:lastModifiedBy>Trong Hung Huynh</cp:lastModifiedBy>
  <cp:revision>2</cp:revision>
  <dcterms:created xsi:type="dcterms:W3CDTF">2006-08-16T00:00:00Z</dcterms:created>
  <dcterms:modified xsi:type="dcterms:W3CDTF">2021-01-16T02:22:26Z</dcterms:modified>
  <dc:identifier>DAETUyBnlz0</dc:identifier>
</cp:coreProperties>
</file>